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59E0B"/>
                </a:solidFill>
                <a:latin typeface="Arial"/>
              </a:defRPr>
            </a:pPr>
            <a:r>
              <a:t>THE FUTURE OF CONTECH IN MENA • PRE-SEED INVESTMENT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106984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 b="1">
                <a:solidFill>
                  <a:srgbClr val="FFFFFF"/>
                </a:solidFill>
                <a:latin typeface="Arial"/>
              </a:defRPr>
            </a:pPr>
            <a:r>
              <a:t>BLOCK-O .OS</a:t>
            </a:r>
          </a:p>
          <a:p>
            <a:pPr>
              <a:defRPr sz="2200" b="1">
                <a:solidFill>
                  <a:srgbClr val="FBBF24"/>
                </a:solidFill>
                <a:latin typeface="Arial"/>
              </a:defRPr>
            </a:pPr>
            <a:r>
              <a:t>The Full-Stack Operating System for Construction &amp; Materials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91840"/>
            <a:ext cx="106984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E2E8F0"/>
                </a:solidFill>
                <a:latin typeface="Arial"/>
              </a:defRPr>
            </a:pPr>
            <a:r>
              <a:t>Block-O transforms the fragmented $140B+ construction supply chain by combining a parametric civil engineering BOQ engine &amp; 3D Digital Twin with a multi-region B2B marketplace and automated real-time dispatch logistics.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4572000"/>
            <a:ext cx="2523744" cy="155448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4709160"/>
            <a:ext cx="2157984" cy="128016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000" b="1">
                <a:solidFill>
                  <a:srgbClr val="F59E0B"/>
                </a:solidFill>
                <a:latin typeface="Arial"/>
              </a:defRPr>
            </a:pPr>
            <a:r>
              <a:t>CORE MOAT</a:t>
            </a:r>
          </a:p>
          <a:p>
            <a:pPr>
              <a:defRPr sz="1600" b="1">
                <a:solidFill>
                  <a:srgbClr val="FFFFFF"/>
                </a:solidFill>
                <a:latin typeface="Arial"/>
              </a:defRPr>
            </a:pPr>
            <a:r>
              <a:t>Parametric BOQ</a:t>
            </a:r>
          </a:p>
          <a:p>
            <a:pPr>
              <a:defRPr sz="1000">
                <a:solidFill>
                  <a:srgbClr val="E2E8F0"/>
                </a:solidFill>
                <a:latin typeface="Arial"/>
              </a:defRPr>
            </a:pPr>
            <a:r>
              <a:t>Jordan Code JS 29 (6-10 bars)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65576" y="4572000"/>
            <a:ext cx="2523744" cy="155448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A5B4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48456" y="4709160"/>
            <a:ext cx="2157984" cy="128016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000" b="1">
                <a:solidFill>
                  <a:srgbClr val="A5B4FC"/>
                </a:solidFill>
                <a:latin typeface="Arial"/>
              </a:defRPr>
            </a:pPr>
            <a:r>
              <a:t>ARCHITECTURE</a:t>
            </a:r>
          </a:p>
          <a:p>
            <a:pPr>
              <a:defRPr sz="1600" b="1">
                <a:solidFill>
                  <a:srgbClr val="FFFFFF"/>
                </a:solidFill>
                <a:latin typeface="Arial"/>
              </a:defRPr>
            </a:pPr>
            <a:r>
              <a:t>Multi-Region Core</a:t>
            </a:r>
          </a:p>
          <a:p>
            <a:pPr>
              <a:defRPr sz="1000">
                <a:solidFill>
                  <a:srgbClr val="E2E8F0"/>
                </a:solidFill>
                <a:latin typeface="Arial"/>
              </a:defRPr>
            </a:pPr>
            <a:r>
              <a:t>Country &amp; Regional Isolation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9632" y="4572000"/>
            <a:ext cx="2523744" cy="155448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82512" y="4709160"/>
            <a:ext cx="2157984" cy="128016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000" b="1">
                <a:solidFill>
                  <a:srgbClr val="34D399"/>
                </a:solidFill>
                <a:latin typeface="Arial"/>
              </a:defRPr>
            </a:pPr>
            <a:r>
              <a:t>AUTOMATION</a:t>
            </a:r>
          </a:p>
          <a:p>
            <a:pPr>
              <a:defRPr sz="1600" b="1">
                <a:solidFill>
                  <a:srgbClr val="FFFFFF"/>
                </a:solidFill>
                <a:latin typeface="Arial"/>
              </a:defRPr>
            </a:pPr>
            <a:r>
              <a:t>Carrier APIs</a:t>
            </a:r>
          </a:p>
          <a:p>
            <a:pPr>
              <a:defRPr sz="1000">
                <a:solidFill>
                  <a:srgbClr val="E2E8F0"/>
                </a:solidFill>
                <a:latin typeface="Arial"/>
              </a:defRPr>
            </a:pPr>
            <a:r>
              <a:t>Zero-Touch LogesTechs / GLC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33688" y="4572000"/>
            <a:ext cx="2523744" cy="155448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16568" y="4709160"/>
            <a:ext cx="2157984" cy="128016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000" b="1">
                <a:solidFill>
                  <a:srgbClr val="FBBF24"/>
                </a:solidFill>
                <a:latin typeface="Arial"/>
              </a:defRPr>
            </a:pPr>
            <a:r>
              <a:t>ROUND TARGET</a:t>
            </a:r>
          </a:p>
          <a:p>
            <a:pPr>
              <a:defRPr sz="1600" b="1">
                <a:solidFill>
                  <a:srgbClr val="FFFFFF"/>
                </a:solidFill>
                <a:latin typeface="Arial"/>
              </a:defRPr>
            </a:pPr>
            <a:r>
              <a:t>$350K SAFE</a:t>
            </a:r>
          </a:p>
          <a:p>
            <a:pPr>
              <a:defRPr sz="1000">
                <a:solidFill>
                  <a:srgbClr val="E2E8F0"/>
                </a:solidFill>
                <a:latin typeface="Arial"/>
              </a:defRPr>
            </a:pPr>
            <a:r>
              <a:t>$3.5M Cap (8-10% Dilution)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7315200" cy="3200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Arial"/>
              </a:defRPr>
            </a:pPr>
            <a:r>
              <a:t>THE MARKET DYSFUNCTION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58368"/>
            <a:ext cx="9326880" cy="5486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Construction Supply is Stuck in 1995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0" y="457200"/>
            <a:ext cx="1216152" cy="365760"/>
          </a:xfrm>
          <a:prstGeom prst="rect">
            <a:avLst/>
          </a:prstGeom>
          <a:noFill/>
        </p:spPr>
        <p:txBody>
          <a:bodyPr wrap="none" lIns="0" tIns="0" bIns="0" rIns="0">
            <a:spAutoFit/>
          </a:bodyPr>
          <a:lstStyle/>
          <a:p>
            <a:pPr algn="r">
              <a:defRPr sz="1100" b="1">
                <a:solidFill>
                  <a:srgbClr val="FBBF24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3401568" cy="34747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B71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691640"/>
            <a:ext cx="2852928" cy="301752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rial"/>
              </a:defRPr>
            </a:pPr>
            <a:r>
              <a:t>Manual Estimation Hell</a:t>
            </a:r>
          </a:p>
          <a:p>
            <a:br/>
            <a:pPr>
              <a:defRPr sz="1200">
                <a:solidFill>
                  <a:srgbClr val="E2E8F0"/>
                </a:solidFill>
                <a:latin typeface="Arial"/>
              </a:defRPr>
            </a:pPr>
            <a:r>
              <a:t>Contractors spend 15-25 hours per project measuring blueprints and manually entering numbers into Excel sheets.</a:t>
            </a:r>
            <a:br/>
            <a:br/>
            <a:r>
              <a:t>Human error causes 18% material over-ordering or costly project delays.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63040"/>
            <a:ext cx="3401568" cy="34747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3440" y="1691640"/>
            <a:ext cx="2852928" cy="301752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rial"/>
              </a:defRPr>
            </a:pPr>
            <a:r>
              <a:t>Opaque Pricing &amp; Calls</a:t>
            </a:r>
          </a:p>
          <a:p>
            <a:br/>
            <a:pPr>
              <a:defRPr sz="1200">
                <a:solidFill>
                  <a:srgbClr val="E2E8F0"/>
                </a:solidFill>
                <a:latin typeface="Arial"/>
              </a:defRPr>
            </a:pPr>
            <a:r>
              <a:t>No centralized live pricing. Procurement teams make dozens of phone calls to scattered vendors.</a:t>
            </a:r>
            <a:br/>
            <a:br/>
            <a:r>
              <a:t>Buyers suffer price gouging, lack of credit terms, and fake inventory updates.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463040"/>
            <a:ext cx="3401568" cy="34747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A5B4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21040" y="1691640"/>
            <a:ext cx="2852928" cy="301752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rial"/>
              </a:defRPr>
            </a:pPr>
            <a:r>
              <a:t>Broken Logistics &amp; Silos</a:t>
            </a:r>
          </a:p>
          <a:p>
            <a:br/>
            <a:pPr>
              <a:defRPr sz="1200">
                <a:solidFill>
                  <a:srgbClr val="E2E8F0"/>
                </a:solidFill>
                <a:latin typeface="Arial"/>
              </a:defRPr>
            </a:pPr>
            <a:r>
              <a:t>Vendors have zero software synchronization with local freight carriers.</a:t>
            </a:r>
            <a:br/>
            <a:br/>
            <a:r>
              <a:t>Proof of delivery, COD tracking, and warehouse dispatch are completely disconnected from invoicing.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212080"/>
            <a:ext cx="10725912" cy="91440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B71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534924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rial"/>
              </a:defRPr>
            </a:pPr>
            <a:r>
              <a:t>RESULT: Over $8.4 Billion lost annually in MENA construction in waste, idle site time, and inflated middleman markups.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7315200" cy="3200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Arial"/>
              </a:defRPr>
            </a:pPr>
            <a:r>
              <a:t>THE INNOVATION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58368"/>
            <a:ext cx="9326880" cy="5486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Block-O: The Unified ConTech Flywheel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0" y="457200"/>
            <a:ext cx="1216152" cy="365760"/>
          </a:xfrm>
          <a:prstGeom prst="rect">
            <a:avLst/>
          </a:prstGeom>
          <a:noFill/>
        </p:spPr>
        <p:txBody>
          <a:bodyPr wrap="none" lIns="0" tIns="0" bIns="0" rIns="0">
            <a:spAutoFit/>
          </a:bodyPr>
          <a:lstStyle/>
          <a:p>
            <a:pPr algn="r">
              <a:defRPr sz="1100" b="1">
                <a:solidFill>
                  <a:srgbClr val="FBBF24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3401568" cy="46634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691640"/>
            <a:ext cx="2852928" cy="42062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rial"/>
              </a:defRPr>
            </a:pPr>
            <a:r>
              <a:t>1. Parametric BOQ Engine</a:t>
            </a:r>
          </a:p>
          <a:p>
            <a:br/>
            <a:pPr>
              <a:defRPr sz="1100">
                <a:solidFill>
                  <a:srgbClr val="E2E8F0"/>
                </a:solidFill>
                <a:latin typeface="Arial"/>
              </a:defRPr>
            </a:pPr>
            <a:r>
              <a:t>Engineers &amp; clients input area (e.g., 250m²), floor levels, slab systems (Ribbed/Flat/Solid), and custom seismic column rebar detailing (6 to 10 bars per Jordanian code JS 29).</a:t>
            </a:r>
            <a:br/>
            <a:br/>
            <a:r>
              <a:t>Produces instant BOQ with live material prices.</a:t>
            </a:r>
            <a:br/>
            <a:br/>
            <a:r>
              <a:t>→ Live 3D/X-Ray Digital Twin</a:t>
            </a:r>
            <a:br/>
            <a:r>
              <a:t>→ Official Branded PDF Export</a:t>
            </a:r>
            <a:br/>
            <a:r>
              <a:t>→ Direct WhatsApp Sharing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63040"/>
            <a:ext cx="3401568" cy="46634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A5B4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3440" y="1691640"/>
            <a:ext cx="2852928" cy="42062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rial"/>
              </a:defRPr>
            </a:pPr>
            <a:r>
              <a:t>2. Multi-Region Core</a:t>
            </a:r>
          </a:p>
          <a:p>
            <a:br/>
            <a:pPr>
              <a:defRPr sz="1100">
                <a:solidFill>
                  <a:srgbClr val="E2E8F0"/>
                </a:solidFill>
                <a:latin typeface="Arial"/>
              </a:defRPr>
            </a:pPr>
            <a:r>
              <a:t>Architected for frictionless cross-border scaling:</a:t>
            </a:r>
            <a:br/>
            <a:br/>
            <a:r>
              <a:t>Each country or region operates with dedicated tenant isolation, localized building codes, sovereign tax/currency engines, and dedicated supplier/freight pools.</a:t>
            </a:r>
            <a:br/>
            <a:br/>
            <a:r>
              <a:t>→ One unified core engine</a:t>
            </a:r>
            <a:br/>
            <a:r>
              <a:t>→ Independent regional economics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463040"/>
            <a:ext cx="3401568" cy="46634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21040" y="1691640"/>
            <a:ext cx="2852928" cy="42062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rial"/>
              </a:defRPr>
            </a:pPr>
            <a:r>
              <a:t>3. Automated Logistics APIs</a:t>
            </a:r>
          </a:p>
          <a:p>
            <a:br/>
            <a:pPr>
              <a:defRPr sz="1100">
                <a:solidFill>
                  <a:srgbClr val="E2E8F0"/>
                </a:solidFill>
                <a:latin typeface="Arial"/>
              </a:defRPr>
            </a:pPr>
            <a:r>
              <a:t>Automated webhook &amp; API bridge connecting warehouse origin (Ras Al-Ain hub) with carriers (LogesTechs / GLC) across all 12 Jordanian governorates.</a:t>
            </a:r>
            <a:br/>
            <a:br/>
            <a:r>
              <a:t>Generates automated waybills, dispatch, and COD reconciliations.</a:t>
            </a:r>
            <a:br/>
            <a:br/>
            <a:r>
              <a:t>→ Zero-touch order fulfillment from estimate click to site delivery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7315200" cy="3200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Arial"/>
              </a:defRPr>
            </a:pPr>
            <a:r>
              <a:t>PRODUCT DEPTH &amp; AI EVOLUTION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58368"/>
            <a:ext cx="9326880" cy="5486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Rigorous Civil Engineering Meets Automated Supply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0" y="457200"/>
            <a:ext cx="1216152" cy="365760"/>
          </a:xfrm>
          <a:prstGeom prst="rect">
            <a:avLst/>
          </a:prstGeom>
          <a:noFill/>
        </p:spPr>
        <p:txBody>
          <a:bodyPr wrap="none" lIns="0" tIns="0" bIns="0" rIns="0">
            <a:spAutoFit/>
          </a:bodyPr>
          <a:lstStyle/>
          <a:p>
            <a:pPr algn="r">
              <a:defRPr sz="1100" b="1">
                <a:solidFill>
                  <a:srgbClr val="FBBF24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5212080" cy="46634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691640"/>
            <a:ext cx="4663440" cy="42062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600" b="1">
                <a:solidFill>
                  <a:srgbClr val="FBBF24"/>
                </a:solidFill>
                <a:latin typeface="Arial"/>
              </a:defRPr>
            </a:pPr>
            <a:r>
              <a:t>Engineering Rigor in Production:</a:t>
            </a:r>
          </a:p>
          <a:p>
            <a:br/>
            <a:pPr>
              <a:defRPr sz="1200" b="1">
                <a:solidFill>
                  <a:srgbClr val="FFFFFF"/>
                </a:solidFill>
                <a:latin typeface="Arial"/>
              </a:defRPr>
            </a:pPr>
            <a:r>
              <a:t>• Structural Detailing (6, 8, or 10 Bars):</a:t>
            </a:r>
          </a:p>
          <a:p>
            <a:pPr>
              <a:defRPr sz="1100">
                <a:solidFill>
                  <a:srgbClr val="E2E8F0"/>
                </a:solidFill>
                <a:latin typeface="Arial"/>
              </a:defRPr>
            </a:pPr>
            <a:r>
              <a:t>Allows engineers to specify column detailing beyond standard 6 bars up to 10 bars for earthquake-resistant designs, recalculating steel tonnage dynamically.</a:t>
            </a:r>
          </a:p>
          <a:p>
            <a:br/>
            <a:pPr>
              <a:defRPr sz="1200" b="1">
                <a:solidFill>
                  <a:srgbClr val="FFFFFF"/>
                </a:solidFill>
                <a:latin typeface="Arial"/>
              </a:defRPr>
            </a:pPr>
            <a:r>
              <a:t>• Stone Dressing &amp; Finishing Packages:</a:t>
            </a:r>
          </a:p>
          <a:p>
            <a:pPr>
              <a:defRPr sz="1100">
                <a:solidFill>
                  <a:srgbClr val="E2E8F0"/>
                </a:solidFill>
                <a:latin typeface="Arial"/>
              </a:defRPr>
            </a:pPr>
            <a:r>
              <a:t>Calculates 5 distinct stone dressings (Mufajjar, Tabzeh, Musamsam), decorative cornices, window architraves, plus thermal insulation and MEP rough-ins.</a:t>
            </a:r>
          </a:p>
          <a:p>
            <a:br/>
            <a:pPr>
              <a:defRPr sz="1200" b="1">
                <a:solidFill>
                  <a:srgbClr val="FFFFFF"/>
                </a:solidFill>
                <a:latin typeface="Arial"/>
              </a:defRPr>
            </a:pPr>
            <a:r>
              <a:t>• One-Click PDF &amp; WhatsApp Dispatch:</a:t>
            </a:r>
          </a:p>
          <a:p>
            <a:pPr>
              <a:defRPr sz="1100">
                <a:solidFill>
                  <a:srgbClr val="E2E8F0"/>
                </a:solidFill>
                <a:latin typeface="Arial"/>
              </a:defRPr>
            </a:pPr>
            <a:r>
              <a:t>Instant conversion to official branded PDF estimates, direct WhatsApp sharing with site foremen, or immediate conversion into supplier purchase orders.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463040"/>
            <a:ext cx="5212080" cy="46634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0" y="1691640"/>
            <a:ext cx="4663440" cy="42062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rial"/>
              </a:defRPr>
            </a:pPr>
            <a:r>
              <a:t>Digital Twin Example (250m² Villa - 2 Flrs):</a:t>
            </a:r>
          </a:p>
          <a:p>
            <a:pPr>
              <a:defRPr sz="1100" b="1">
                <a:solidFill>
                  <a:srgbClr val="34D399"/>
                </a:solidFill>
                <a:latin typeface="Arial"/>
              </a:defRPr>
            </a:pPr>
            <a:r>
              <a:t>• Steel Rebar (Grade 60): 20.8 Tons (10 Bars Seismic Spec)</a:t>
            </a:r>
          </a:p>
          <a:p>
            <a:pPr>
              <a:defRPr sz="1100" b="1">
                <a:solidFill>
                  <a:srgbClr val="34D399"/>
                </a:solidFill>
                <a:latin typeface="Arial"/>
              </a:defRPr>
            </a:pPr>
            <a:r>
              <a:t>• Ready-Mix Concrete (B300): 190 m³ with Pump Cast</a:t>
            </a:r>
          </a:p>
          <a:p>
            <a:pPr>
              <a:defRPr sz="1100" b="1">
                <a:solidFill>
                  <a:srgbClr val="34D399"/>
                </a:solidFill>
                <a:latin typeface="Arial"/>
              </a:defRPr>
            </a:pPr>
            <a:r>
              <a:t>• Masonry Facades: 420 m² Jordanian Ruwaished First Class</a:t>
            </a:r>
          </a:p>
          <a:p>
            <a:pPr>
              <a:defRPr sz="1100" b="1">
                <a:solidFill>
                  <a:srgbClr val="34D399"/>
                </a:solidFill>
                <a:latin typeface="Arial"/>
              </a:defRPr>
            </a:pPr>
            <a:r>
              <a:t>• Export Channels: Branded PDF + Direct WhatsApp Link</a:t>
            </a:r>
          </a:p>
          <a:p>
            <a:br/>
            <a:pPr>
              <a:defRPr sz="1400" b="1">
                <a:solidFill>
                  <a:srgbClr val="FBBF24"/>
                </a:solidFill>
                <a:latin typeface="Arial"/>
              </a:defRPr>
            </a:pPr>
            <a:r>
              <a:t>POST-FUNDING AI ROADMAP:</a:t>
            </a:r>
          </a:p>
          <a:p>
            <a:pPr>
              <a:defRPr sz="1100">
                <a:solidFill>
                  <a:srgbClr val="E2E8F0"/>
                </a:solidFill>
                <a:latin typeface="Arial"/>
              </a:defRPr>
            </a:pPr>
            <a:r>
              <a:t>Upgrading our production parametric engine to an AI-Powered Generative Floorplan &amp; CAD Generator to ingest raw architectural plans and dynamically model custom geometries.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7315200" cy="3200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Arial"/>
              </a:defRPr>
            </a:pPr>
            <a:r>
              <a:t>THE PRIZE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58368"/>
            <a:ext cx="9326880" cy="5486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Targeting a $140B+ Regional Construction Surge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0" y="457200"/>
            <a:ext cx="1216152" cy="365760"/>
          </a:xfrm>
          <a:prstGeom prst="rect">
            <a:avLst/>
          </a:prstGeom>
          <a:noFill/>
        </p:spPr>
        <p:txBody>
          <a:bodyPr wrap="none" lIns="0" tIns="0" bIns="0" rIns="0">
            <a:spAutoFit/>
          </a:bodyPr>
          <a:lstStyle/>
          <a:p>
            <a:pPr algn="r">
              <a:defRPr sz="1100" b="1">
                <a:solidFill>
                  <a:srgbClr val="FBBF24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3401568" cy="310896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94A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691640"/>
            <a:ext cx="2852928" cy="265176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200" b="1">
                <a:solidFill>
                  <a:srgbClr val="94A3B8"/>
                </a:solidFill>
                <a:latin typeface="Arial"/>
              </a:defRPr>
            </a:pPr>
            <a:r>
              <a:t>TAM (MENA Region)</a:t>
            </a:r>
          </a:p>
          <a:p>
            <a:br/>
            <a:pPr>
              <a:defRPr sz="3600" b="1">
                <a:solidFill>
                  <a:srgbClr val="FFFFFF"/>
                </a:solidFill>
                <a:latin typeface="Arial"/>
              </a:defRPr>
            </a:pPr>
            <a:r>
              <a:t>$142 Billion</a:t>
            </a:r>
          </a:p>
          <a:p>
            <a:br/>
            <a:pPr>
              <a:defRPr sz="1200">
                <a:solidFill>
                  <a:srgbClr val="E2E8F0"/>
                </a:solidFill>
                <a:latin typeface="Arial"/>
              </a:defRPr>
            </a:pPr>
            <a:r>
              <a:t>Annual building materials and procurement across MENA construction markets.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63040"/>
            <a:ext cx="3401568" cy="310896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3440" y="1691640"/>
            <a:ext cx="2852928" cy="265176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200" b="1">
                <a:solidFill>
                  <a:srgbClr val="FBBF24"/>
                </a:solidFill>
                <a:latin typeface="Arial"/>
              </a:defRPr>
            </a:pPr>
            <a:r>
              <a:t>SAM (KSA &amp; Levant)</a:t>
            </a:r>
          </a:p>
          <a:p>
            <a:br/>
            <a:pPr>
              <a:defRPr sz="3600" b="1">
                <a:solidFill>
                  <a:srgbClr val="FFFFFF"/>
                </a:solidFill>
                <a:latin typeface="Arial"/>
              </a:defRPr>
            </a:pPr>
            <a:r>
              <a:t>$28 Billion</a:t>
            </a:r>
          </a:p>
          <a:p>
            <a:br/>
            <a:pPr>
              <a:defRPr sz="1200">
                <a:solidFill>
                  <a:srgbClr val="E2E8F0"/>
                </a:solidFill>
                <a:latin typeface="Arial"/>
              </a:defRPr>
            </a:pPr>
            <a:r>
              <a:t>Jordan sandbox + primary expansion target in Riyadh and Saudi giga-projects.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463040"/>
            <a:ext cx="3401568" cy="310896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21040" y="1691640"/>
            <a:ext cx="2852928" cy="265176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200" b="1">
                <a:solidFill>
                  <a:srgbClr val="34D399"/>
                </a:solidFill>
                <a:latin typeface="Arial"/>
              </a:defRPr>
            </a:pPr>
            <a:r>
              <a:t>SOM (Year 2 Target)</a:t>
            </a:r>
          </a:p>
          <a:p>
            <a:br/>
            <a:pPr>
              <a:defRPr sz="3600" b="1">
                <a:solidFill>
                  <a:srgbClr val="FFFFFF"/>
                </a:solidFill>
                <a:latin typeface="Arial"/>
              </a:defRPr>
            </a:pPr>
            <a:r>
              <a:t>$14 Million</a:t>
            </a:r>
          </a:p>
          <a:p>
            <a:br/>
            <a:pPr>
              <a:defRPr sz="1200">
                <a:solidFill>
                  <a:srgbClr val="E2E8F0"/>
                </a:solidFill>
                <a:latin typeface="Arial"/>
              </a:defRPr>
            </a:pPr>
            <a:r>
              <a:t>Capturing 0.05% market share via Tier 2/3 contractors, fit-out firms &amp; merchants.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846320"/>
            <a:ext cx="10725912" cy="128016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A5B4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4983480"/>
            <a:ext cx="101498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A5B4FC"/>
                </a:solidFill>
                <a:latin typeface="Arial"/>
              </a:defRPr>
            </a:pPr>
            <a:r>
              <a:t>STRATEGIC BRIDGE: FROM AMMAN SANDBOX TO SAUDI SCALE</a:t>
            </a:r>
          </a:p>
          <a:p>
            <a:pPr>
              <a:defRPr sz="1100">
                <a:solidFill>
                  <a:srgbClr val="FFFFFF"/>
                </a:solidFill>
                <a:latin typeface="Arial"/>
              </a:defRPr>
            </a:pPr>
            <a:r>
              <a:t>Jordan serves as our high-efficiency testing ground where our full logistics stack, CAD algorithms, and unit economics are refined at ultra-low burn. The immediate post-funding milestone is deploying our Saudi tenant for construction vendors facing the giga-project procurement crunch.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7315200" cy="3200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Arial"/>
              </a:defRPr>
            </a:pPr>
            <a:r>
              <a:t>UNIT ECONOMICS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58368"/>
            <a:ext cx="9326880" cy="5486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Tri-Fold Diversified Revenue Streams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0" y="457200"/>
            <a:ext cx="1216152" cy="365760"/>
          </a:xfrm>
          <a:prstGeom prst="rect">
            <a:avLst/>
          </a:prstGeom>
          <a:noFill/>
        </p:spPr>
        <p:txBody>
          <a:bodyPr wrap="none" lIns="0" tIns="0" bIns="0" rIns="0">
            <a:spAutoFit/>
          </a:bodyPr>
          <a:lstStyle/>
          <a:p>
            <a:pPr algn="r">
              <a:defRPr sz="1100" b="1">
                <a:solidFill>
                  <a:srgbClr val="FBBF24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3401568" cy="34747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691640"/>
            <a:ext cx="2852928" cy="301752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000" b="1">
                <a:solidFill>
                  <a:srgbClr val="F59E0B"/>
                </a:solidFill>
                <a:latin typeface="Arial"/>
              </a:defRPr>
            </a:pPr>
            <a:r>
              <a:t>STREAM 01</a:t>
            </a:r>
          </a:p>
          <a:p>
            <a:pPr>
              <a:defRPr sz="1600" b="1">
                <a:solidFill>
                  <a:srgbClr val="FFFFFF"/>
                </a:solidFill>
                <a:latin typeface="Arial"/>
              </a:defRPr>
            </a:pPr>
            <a:r>
              <a:t>B2B Marketplace Take-Rate</a:t>
            </a:r>
          </a:p>
          <a:p>
            <a:br/>
            <a:pPr>
              <a:defRPr sz="2800" b="1">
                <a:solidFill>
                  <a:srgbClr val="F59E0B"/>
                </a:solidFill>
                <a:latin typeface="Arial"/>
              </a:defRPr>
            </a:pPr>
            <a:r>
              <a:t>6% - 14%</a:t>
            </a:r>
          </a:p>
          <a:p>
            <a:br/>
            <a:pPr>
              <a:defRPr sz="1200">
                <a:solidFill>
                  <a:srgbClr val="E2E8F0"/>
                </a:solidFill>
                <a:latin typeface="Arial"/>
              </a:defRPr>
            </a:pPr>
            <a:r>
              <a:t>Commission earned on every fulfilled transaction across cement, steel, masonry, chemicals, and finishes.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63040"/>
            <a:ext cx="3401568" cy="34747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A5B4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3440" y="1691640"/>
            <a:ext cx="2852928" cy="301752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000" b="1">
                <a:solidFill>
                  <a:srgbClr val="A5B4FC"/>
                </a:solidFill>
                <a:latin typeface="Arial"/>
              </a:defRPr>
            </a:pPr>
            <a:r>
              <a:t>STREAM 02 (HIGH RETENTION)</a:t>
            </a:r>
          </a:p>
          <a:p>
            <a:pPr>
              <a:defRPr sz="1600" b="1">
                <a:solidFill>
                  <a:srgbClr val="FFFFFF"/>
                </a:solidFill>
                <a:latin typeface="Arial"/>
              </a:defRPr>
            </a:pPr>
            <a:r>
              <a:t>Multi-Tenant SaaS Subscriptions</a:t>
            </a:r>
          </a:p>
          <a:p>
            <a:br/>
            <a:pPr>
              <a:defRPr sz="2800" b="1">
                <a:solidFill>
                  <a:srgbClr val="A5B4FC"/>
                </a:solidFill>
                <a:latin typeface="Arial"/>
              </a:defRPr>
            </a:pPr>
            <a:r>
              <a:t>$99 - $499/mo</a:t>
            </a:r>
          </a:p>
          <a:p>
            <a:br/>
            <a:pPr>
              <a:defRPr sz="1200">
                <a:solidFill>
                  <a:srgbClr val="E2E8F0"/>
                </a:solidFill>
                <a:latin typeface="Arial"/>
              </a:defRPr>
            </a:pPr>
            <a:r>
              <a:t>Tiered monthly subscriptions for construction firms &amp; suppliers for custom portals, advanced BOQ exports, and inventory management.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463040"/>
            <a:ext cx="3401568" cy="34747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21040" y="1691640"/>
            <a:ext cx="2852928" cy="301752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000" b="1">
                <a:solidFill>
                  <a:srgbClr val="34D399"/>
                </a:solidFill>
                <a:latin typeface="Arial"/>
              </a:defRPr>
            </a:pPr>
            <a:r>
              <a:t>STREAM 03</a:t>
            </a:r>
          </a:p>
          <a:p>
            <a:pPr>
              <a:defRPr sz="1600" b="1">
                <a:solidFill>
                  <a:srgbClr val="FFFFFF"/>
                </a:solidFill>
                <a:latin typeface="Arial"/>
              </a:defRPr>
            </a:pPr>
            <a:r>
              <a:t>Automated Delivery &amp; Handling</a:t>
            </a:r>
          </a:p>
          <a:p>
            <a:br/>
            <a:pPr>
              <a:defRPr sz="2800" b="1">
                <a:solidFill>
                  <a:srgbClr val="34D399"/>
                </a:solidFill>
                <a:latin typeface="Arial"/>
              </a:defRPr>
            </a:pPr>
            <a:r>
              <a:t>15% Margin</a:t>
            </a:r>
          </a:p>
          <a:p>
            <a:br/>
            <a:pPr>
              <a:defRPr sz="1200">
                <a:solidFill>
                  <a:srgbClr val="E2E8F0"/>
                </a:solidFill>
                <a:latin typeface="Arial"/>
              </a:defRPr>
            </a:pPr>
            <a:r>
              <a:t>Margin captured on automated freight routing, regional governorate shipping rates, and palletized bulk delivery.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212080"/>
            <a:ext cx="10725912" cy="91440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534924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Arial"/>
              </a:defRPr>
            </a:pPr>
            <a:r>
              <a:t>Target Average Order Value (AOV): $850 - $3,200 | Construction orders dwarf standard e-commerce baskets by 20x. Estimated LTV/CAC Ratio &gt; 5.2x.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7315200" cy="3200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Arial"/>
              </a:defRPr>
            </a:pPr>
            <a:r>
              <a:t>EXECUTION PROOF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58368"/>
            <a:ext cx="9326880" cy="5486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Built, Tested, and Operational in Production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0" y="457200"/>
            <a:ext cx="1216152" cy="365760"/>
          </a:xfrm>
          <a:prstGeom prst="rect">
            <a:avLst/>
          </a:prstGeom>
          <a:noFill/>
        </p:spPr>
        <p:txBody>
          <a:bodyPr wrap="none" lIns="0" tIns="0" bIns="0" rIns="0">
            <a:spAutoFit/>
          </a:bodyPr>
          <a:lstStyle/>
          <a:p>
            <a:pPr algn="r">
              <a:defRPr sz="1100" b="1">
                <a:solidFill>
                  <a:srgbClr val="FBBF24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2523744" cy="16459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00200"/>
            <a:ext cx="2157984" cy="137160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100%</a:t>
            </a:r>
          </a:p>
          <a:p>
            <a:pPr>
              <a:defRPr sz="1200" b="1">
                <a:solidFill>
                  <a:srgbClr val="FBBF24"/>
                </a:solidFill>
                <a:latin typeface="Arial"/>
              </a:defRPr>
            </a:pPr>
            <a:r>
              <a:t>Custom Built Stack</a:t>
            </a:r>
          </a:p>
          <a:p>
            <a:pPr>
              <a:defRPr sz="1000">
                <a:solidFill>
                  <a:srgbClr val="E2E8F0"/>
                </a:solidFill>
                <a:latin typeface="Arial"/>
              </a:defRPr>
            </a:pPr>
            <a:r>
              <a:t>.NET 9 + Postgres + Tailwind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65576" y="1463040"/>
            <a:ext cx="2523744" cy="16459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48456" y="1600200"/>
            <a:ext cx="2157984" cy="137160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12</a:t>
            </a:r>
          </a:p>
          <a:p>
            <a:pPr>
              <a:defRPr sz="1200" b="1">
                <a:solidFill>
                  <a:srgbClr val="FBBF24"/>
                </a:solidFill>
                <a:latin typeface="Arial"/>
              </a:defRPr>
            </a:pPr>
            <a:r>
              <a:t>Governorates Covered</a:t>
            </a:r>
          </a:p>
          <a:p>
            <a:pPr>
              <a:defRPr sz="1000">
                <a:solidFill>
                  <a:srgbClr val="E2E8F0"/>
                </a:solidFill>
                <a:latin typeface="Arial"/>
              </a:defRPr>
            </a:pPr>
            <a:r>
              <a:t>Automated carrier routing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9632" y="1463040"/>
            <a:ext cx="2523744" cy="16459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82512" y="1600200"/>
            <a:ext cx="2157984" cy="137160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Zero</a:t>
            </a:r>
          </a:p>
          <a:p>
            <a:pPr>
              <a:defRPr sz="1200" b="1">
                <a:solidFill>
                  <a:srgbClr val="FBBF24"/>
                </a:solidFill>
                <a:latin typeface="Arial"/>
              </a:defRPr>
            </a:pPr>
            <a:r>
              <a:t>Manual JSON Entry</a:t>
            </a:r>
          </a:p>
          <a:p>
            <a:pPr>
              <a:defRPr sz="1000">
                <a:solidFill>
                  <a:srgbClr val="E2E8F0"/>
                </a:solidFill>
                <a:latin typeface="Arial"/>
              </a:defRPr>
            </a:pPr>
            <a:r>
              <a:t>Fully automated webhooks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33688" y="1463040"/>
            <a:ext cx="2523744" cy="16459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16568" y="1600200"/>
            <a:ext cx="2157984" cy="137160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Ready</a:t>
            </a:r>
          </a:p>
          <a:p>
            <a:pPr>
              <a:defRPr sz="1200" b="1">
                <a:solidFill>
                  <a:srgbClr val="FBBF24"/>
                </a:solidFill>
                <a:latin typeface="Arial"/>
              </a:defRPr>
            </a:pPr>
            <a:r>
              <a:t>Multi-Tenant Architecture</a:t>
            </a:r>
          </a:p>
          <a:p>
            <a:pPr>
              <a:defRPr sz="1000">
                <a:solidFill>
                  <a:srgbClr val="E2E8F0"/>
                </a:solidFill>
                <a:latin typeface="Arial"/>
              </a:defRPr>
            </a:pPr>
            <a:r>
              <a:t>Country-isolated tenant core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383280"/>
            <a:ext cx="10725912" cy="274320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" y="3566160"/>
            <a:ext cx="10149840" cy="23774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rial"/>
              </a:defRPr>
            </a:pPr>
            <a:r>
              <a:t>Key Production Milestones Completed:</a:t>
            </a:r>
          </a:p>
          <a:p>
            <a:br/>
            <a:pPr>
              <a:defRPr sz="1200" b="1">
                <a:solidFill>
                  <a:srgbClr val="34D399"/>
                </a:solidFill>
                <a:latin typeface="Arial"/>
              </a:defRPr>
            </a:pPr>
            <a:r>
              <a:t>✓ Live Carrier API Integrations (LogesTechs / GLC) active with verified city/village IDs across Jordan.</a:t>
            </a:r>
          </a:p>
          <a:p>
            <a:br/>
            <a:pPr>
              <a:defRPr sz="1200" b="1">
                <a:solidFill>
                  <a:srgbClr val="34D399"/>
                </a:solidFill>
                <a:latin typeface="Arial"/>
              </a:defRPr>
            </a:pPr>
            <a:r>
              <a:t>✓ Parametric Structural BOQ Engine compliant with Jordanian Code JS 29 (6, 8, 10 column bars).</a:t>
            </a:r>
          </a:p>
          <a:p>
            <a:br/>
            <a:pPr>
              <a:defRPr sz="1200" b="1">
                <a:solidFill>
                  <a:srgbClr val="34D399"/>
                </a:solidFill>
                <a:latin typeface="Arial"/>
              </a:defRPr>
            </a:pPr>
            <a:r>
              <a:t>✓ Multi-tenant vendor warehouse &amp; dynamic governorate shipping rate engine live.</a:t>
            </a:r>
          </a:p>
          <a:p>
            <a:br/>
            <a:pPr>
              <a:defRPr sz="1200" b="1">
                <a:solidFill>
                  <a:srgbClr val="34D399"/>
                </a:solidFill>
                <a:latin typeface="Arial"/>
              </a:defRPr>
            </a:pPr>
            <a:r>
              <a:t>✓ One-click export suite: Official PDF generation and direct WhatsApp foremen sharing.</a:t>
            </a:r>
          </a:p>
          <a:p>
            <a:br/>
            <a:pPr>
              <a:defRPr sz="1200" b="1">
                <a:solidFill>
                  <a:srgbClr val="34D399"/>
                </a:solidFill>
                <a:latin typeface="Arial"/>
              </a:defRPr>
            </a:pPr>
            <a:r>
              <a:t>✓ Complete programmatic SEO indexing strategy for civil engineering and building materials.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7315200" cy="3200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Arial"/>
              </a:defRPr>
            </a:pPr>
            <a:r>
              <a:t>THE OPERATORS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58368"/>
            <a:ext cx="9326880" cy="5486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A Technical &amp; Agile Execution Machine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0" y="457200"/>
            <a:ext cx="1216152" cy="365760"/>
          </a:xfrm>
          <a:prstGeom prst="rect">
            <a:avLst/>
          </a:prstGeom>
          <a:noFill/>
        </p:spPr>
        <p:txBody>
          <a:bodyPr wrap="none" lIns="0" tIns="0" bIns="0" rIns="0">
            <a:spAutoFit/>
          </a:bodyPr>
          <a:lstStyle/>
          <a:p>
            <a:pPr algn="r">
              <a:defRPr sz="1100" b="1">
                <a:solidFill>
                  <a:srgbClr val="FBBF24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5212080" cy="46634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691640"/>
            <a:ext cx="4663440" cy="42062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Hamza Al-Ahmad</a:t>
            </a:r>
          </a:p>
          <a:p>
            <a:pPr>
              <a:defRPr sz="1300" b="1">
                <a:solidFill>
                  <a:srgbClr val="FBBF24"/>
                </a:solidFill>
                <a:latin typeface="Arial"/>
              </a:defRPr>
            </a:pPr>
            <a:r>
              <a:t>Founder, CEO &amp; Tech Lead</a:t>
            </a:r>
            <a:br/>
          </a:p>
          <a:p>
            <a:pPr>
              <a:defRPr sz="1300">
                <a:solidFill>
                  <a:srgbClr val="E2E8F0"/>
                </a:solidFill>
                <a:latin typeface="Arial"/>
              </a:defRPr>
            </a:pPr>
            <a:r>
              <a:t>Software engineer and system architect who conceived, designed, and engineered Block-O from the ground up.</a:t>
            </a:r>
            <a:br/>
            <a:br/>
            <a:r>
              <a:t>Deeply passionate about ConTech and automation, bridging enterprise cloud architectures (.NET Core, Cloud Microservices, PostgreSQL) with real-world construction site demands.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463040"/>
            <a:ext cx="5212080" cy="46634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0" y="1691640"/>
            <a:ext cx="4663440" cy="42062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800" b="1">
                <a:solidFill>
                  <a:srgbClr val="A5B4FC"/>
                </a:solidFill>
                <a:latin typeface="Arial"/>
              </a:defRPr>
            </a:pPr>
            <a:r>
              <a:t>Cross-Functional Internal Team:</a:t>
            </a:r>
          </a:p>
          <a:p>
            <a:br/>
            <a:pPr>
              <a:defRPr sz="1200" b="1">
                <a:solidFill>
                  <a:srgbClr val="FFFFFF"/>
                </a:solidFill>
                <a:latin typeface="Arial"/>
              </a:defRPr>
            </a:pPr>
            <a:r>
              <a:t>• Senior Full-Stack Developer:</a:t>
            </a:r>
          </a:p>
          <a:p>
            <a:pPr>
              <a:defRPr sz="1100">
                <a:solidFill>
                  <a:srgbClr val="E2E8F0"/>
                </a:solidFill>
                <a:latin typeface="Arial"/>
              </a:defRPr>
            </a:pPr>
            <a:r>
              <a:t>Scalable backend microservices &amp; tenant routing.</a:t>
            </a:r>
          </a:p>
          <a:p>
            <a:br/>
            <a:pPr>
              <a:defRPr sz="1200" b="1">
                <a:solidFill>
                  <a:srgbClr val="FFFFFF"/>
                </a:solidFill>
                <a:latin typeface="Arial"/>
              </a:defRPr>
            </a:pPr>
            <a:r>
              <a:t>• DevOps &amp; Infrastructure Engineer:</a:t>
            </a:r>
          </a:p>
          <a:p>
            <a:pPr>
              <a:defRPr sz="1100">
                <a:solidFill>
                  <a:srgbClr val="E2E8F0"/>
                </a:solidFill>
                <a:latin typeface="Arial"/>
              </a:defRPr>
            </a:pPr>
            <a:r>
              <a:t>High availability, automated CI/CD &amp; container pipelines.</a:t>
            </a:r>
          </a:p>
          <a:p>
            <a:br/>
            <a:pPr>
              <a:defRPr sz="1200" b="1">
                <a:solidFill>
                  <a:srgbClr val="FFFFFF"/>
                </a:solidFill>
                <a:latin typeface="Arial"/>
              </a:defRPr>
            </a:pPr>
            <a:r>
              <a:t>• QA &amp; Reliability Tester:</a:t>
            </a:r>
          </a:p>
          <a:p>
            <a:pPr>
              <a:defRPr sz="1100">
                <a:solidFill>
                  <a:srgbClr val="E2E8F0"/>
                </a:solidFill>
                <a:latin typeface="Arial"/>
              </a:defRPr>
            </a:pPr>
            <a:r>
              <a:t>Rigorous end-to-end checkout &amp; logistics API validation.</a:t>
            </a:r>
          </a:p>
          <a:p>
            <a:br/>
            <a:pPr>
              <a:defRPr sz="1200" b="1">
                <a:solidFill>
                  <a:srgbClr val="FFFFFF"/>
                </a:solidFill>
                <a:latin typeface="Arial"/>
              </a:defRPr>
            </a:pPr>
            <a:r>
              <a:t>• Media, Motion Graphics &amp; Growth:</a:t>
            </a:r>
          </a:p>
          <a:p>
            <a:pPr>
              <a:defRPr sz="1100">
                <a:solidFill>
                  <a:srgbClr val="E2E8F0"/>
                </a:solidFill>
                <a:latin typeface="Arial"/>
              </a:defRPr>
            </a:pPr>
            <a:r>
              <a:t>Content engine producing viral construction videos &amp; field tutorials.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7315200" cy="3200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Arial"/>
              </a:defRPr>
            </a:pPr>
            <a:r>
              <a:t>THE DEAL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58368"/>
            <a:ext cx="9326880" cy="54864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Pre-Seed Round: $350,000 via SAFE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0" y="457200"/>
            <a:ext cx="1216152" cy="365760"/>
          </a:xfrm>
          <a:prstGeom prst="rect">
            <a:avLst/>
          </a:prstGeom>
          <a:noFill/>
        </p:spPr>
        <p:txBody>
          <a:bodyPr wrap="none" lIns="0" tIns="0" bIns="0" rIns="0">
            <a:spAutoFit/>
          </a:bodyPr>
          <a:lstStyle/>
          <a:p>
            <a:pPr algn="r">
              <a:defRPr sz="1100" b="1">
                <a:solidFill>
                  <a:srgbClr val="FBBF24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3401568" cy="201168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645920"/>
            <a:ext cx="2852928" cy="164592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Arial"/>
              </a:defRPr>
            </a:pPr>
            <a:r>
              <a:t>TARGET RAISE</a:t>
            </a:r>
          </a:p>
          <a:p>
            <a:pPr>
              <a:defRPr sz="3200" b="1">
                <a:solidFill>
                  <a:srgbClr val="FFFFFF"/>
                </a:solidFill>
                <a:latin typeface="Arial"/>
              </a:defRPr>
            </a:pPr>
            <a:r>
              <a:t>$350,000</a:t>
            </a:r>
          </a:p>
          <a:p>
            <a:pPr>
              <a:defRPr sz="1100">
                <a:solidFill>
                  <a:srgbClr val="E2E8F0"/>
                </a:solidFill>
                <a:latin typeface="Arial"/>
              </a:defRPr>
            </a:pPr>
            <a:r>
              <a:t>18 Months Runway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63040"/>
            <a:ext cx="3401568" cy="201168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3440" y="1645920"/>
            <a:ext cx="2852928" cy="164592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Arial"/>
              </a:defRPr>
            </a:pPr>
            <a:r>
              <a:t>STRUCTURE</a:t>
            </a:r>
          </a:p>
          <a:p>
            <a:pPr>
              <a:defRPr sz="3200" b="1">
                <a:solidFill>
                  <a:srgbClr val="FFFFFF"/>
                </a:solidFill>
                <a:latin typeface="Arial"/>
              </a:defRPr>
            </a:pPr>
            <a:r>
              <a:t>Post-Money SAFE</a:t>
            </a:r>
          </a:p>
          <a:p>
            <a:pPr>
              <a:defRPr sz="1100">
                <a:solidFill>
                  <a:srgbClr val="E2E8F0"/>
                </a:solidFill>
                <a:latin typeface="Arial"/>
              </a:defRPr>
            </a:pPr>
            <a:r>
              <a:t>Standard YC SAFE Instrument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463040"/>
            <a:ext cx="3401568" cy="201168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21040" y="1645920"/>
            <a:ext cx="2852928" cy="164592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Arial"/>
              </a:defRPr>
            </a:pPr>
            <a:r>
              <a:t>VALUATION CAP</a:t>
            </a:r>
          </a:p>
          <a:p>
            <a:pPr>
              <a:defRPr sz="3200" b="1">
                <a:solidFill>
                  <a:srgbClr val="FFFFFF"/>
                </a:solidFill>
                <a:latin typeface="Arial"/>
              </a:defRPr>
            </a:pPr>
            <a:r>
              <a:t>$3,500,000</a:t>
            </a:r>
          </a:p>
          <a:p>
            <a:pPr>
              <a:defRPr sz="1100">
                <a:solidFill>
                  <a:srgbClr val="E2E8F0"/>
                </a:solidFill>
                <a:latin typeface="Arial"/>
              </a:defRPr>
            </a:pPr>
            <a:r>
              <a:t>8% - 10% Investor Ownership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749039"/>
            <a:ext cx="10725912" cy="23774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3931920"/>
            <a:ext cx="10149840" cy="2011680"/>
          </a:xfrm>
          <a:prstGeom prst="rect">
            <a:avLst/>
          </a:prstGeom>
          <a:noFill/>
        </p:spPr>
        <p:txBody>
          <a:bodyPr wrap="square" lIns="0" tIns="0" bIns="0" rIns="0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rial"/>
              </a:defRPr>
            </a:pPr>
            <a:r>
              <a:t>Use of Funds Allocation:</a:t>
            </a:r>
          </a:p>
          <a:p>
            <a:br/>
            <a:pPr>
              <a:defRPr sz="1100">
                <a:solidFill>
                  <a:srgbClr val="E2E8F0"/>
                </a:solidFill>
                <a:latin typeface="Arial"/>
              </a:defRPr>
            </a:pPr>
            <a:r>
              <a:t>• Saudi Expansion &amp; Enterprise B2B Sales (40% - $140,000): Deploying Riyadh tenant, onboarding local building merchants, and direct contractor sales.</a:t>
            </a:r>
          </a:p>
          <a:p>
            <a:br/>
            <a:pPr>
              <a:defRPr sz="1100">
                <a:solidFill>
                  <a:srgbClr val="E2E8F0"/>
                </a:solidFill>
                <a:latin typeface="Arial"/>
              </a:defRPr>
            </a:pPr>
            <a:r>
              <a:t>• Engineering &amp; AI Dynamic CAD Module (35% - $122,500): Transitioning from parametric presets to dynamic AI floorplan ingestion and modeling.</a:t>
            </a:r>
          </a:p>
          <a:p>
            <a:br/>
            <a:pPr>
              <a:defRPr sz="1100">
                <a:solidFill>
                  <a:srgbClr val="E2E8F0"/>
                </a:solidFill>
                <a:latin typeface="Arial"/>
              </a:defRPr>
            </a:pPr>
            <a:r>
              <a:t>• Working Capital &amp; Regional Hub Logistics (25% - $87,500): Hub fulfillment buffers, partner escrow facilities, and operating reserves.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  <a:latin typeface="Arial"/>
              </a:defRPr>
            </a:pPr>
            <a:r>
              <a:t>Let's Build the Future of MENA Construction Together</a:t>
            </a:r>
          </a:p>
          <a:p>
            <a:br/>
            <a:pPr>
              <a:defRPr sz="1500">
                <a:solidFill>
                  <a:srgbClr val="E2E8F0"/>
                </a:solidFill>
                <a:latin typeface="Arial"/>
              </a:defRPr>
            </a:pPr>
            <a:r>
              <a:t>We invite the Propeller investment team to a 20-minute live demonstration of our parametric BOQ engine, multi-region architecture, and automated logistics pipeline.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3474720"/>
            <a:ext cx="10725912" cy="25603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703320"/>
            <a:ext cx="996696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FBBF24"/>
                </a:solidFill>
                <a:latin typeface="Arial"/>
              </a:defRPr>
            </a:pPr>
            <a:r>
              <a:t>FOUNDER DIRECT CONTACT &amp; LIVE DEMO INQUIRIES:</a:t>
            </a:r>
          </a:p>
          <a:p>
            <a:br/>
            <a:pPr>
              <a:defRPr sz="1300">
                <a:solidFill>
                  <a:srgbClr val="FFFFFF"/>
                </a:solidFill>
                <a:latin typeface="Arial"/>
              </a:defRPr>
            </a:pPr>
            <a:r>
              <a:t>Hamza Al-Ahmad — Founder &amp; CEO | Block-O</a:t>
            </a:r>
          </a:p>
          <a:p>
            <a:br/>
            <a:pPr>
              <a:defRPr sz="1300">
                <a:solidFill>
                  <a:srgbClr val="FFFFFF"/>
                </a:solidFill>
                <a:latin typeface="Arial"/>
              </a:defRPr>
            </a:pPr>
            <a:r>
              <a:t>Email: hamza.a.alhmad@gmail.com</a:t>
            </a:r>
          </a:p>
          <a:p>
            <a:br/>
            <a:pPr>
              <a:defRPr sz="1300">
                <a:solidFill>
                  <a:srgbClr val="FFFFFF"/>
                </a:solidFill>
                <a:latin typeface="Arial"/>
              </a:defRPr>
            </a:pPr>
            <a:r>
              <a:t>Phone / WhatsApp: +962 7 8202 3800 | Amman, Jordan</a:t>
            </a:r>
          </a:p>
          <a:p>
            <a:br/>
            <a:pPr>
              <a:defRPr sz="1300">
                <a:solidFill>
                  <a:srgbClr val="FFFFFF"/>
                </a:solidFill>
                <a:latin typeface="Arial"/>
              </a:defRPr>
            </a:pPr>
            <a:r>
              <a:t>Platform: https://block-o.com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